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8" r:id="rId1"/>
  </p:sldMasterIdLst>
  <p:notesMasterIdLst>
    <p:notesMasterId r:id="rId19"/>
  </p:notesMasterIdLst>
  <p:sldIdLst>
    <p:sldId id="256" r:id="rId2"/>
    <p:sldId id="257" r:id="rId3"/>
    <p:sldId id="258" r:id="rId4"/>
    <p:sldId id="259" r:id="rId5"/>
    <p:sldId id="260" r:id="rId6"/>
    <p:sldId id="261" r:id="rId7"/>
    <p:sldId id="262" r:id="rId8"/>
    <p:sldId id="263" r:id="rId9"/>
    <p:sldId id="270" r:id="rId10"/>
    <p:sldId id="271" r:id="rId11"/>
    <p:sldId id="272" r:id="rId12"/>
    <p:sldId id="269" r:id="rId13"/>
    <p:sldId id="267" r:id="rId14"/>
    <p:sldId id="266" r:id="rId15"/>
    <p:sldId id="265" r:id="rId16"/>
    <p:sldId id="268" r:id="rId17"/>
    <p:sldId id="264" r:id="rId18"/>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Gill Sans MT" panose="020B0502020104020203" pitchFamily="34" charset="77"/>
      <p:regular r:id="rId24"/>
      <p:bold r:id="rId25"/>
      <p:italic r:id="rId26"/>
      <p:boldItalic r:id="rId27"/>
    </p:embeddedFont>
    <p:embeddedFont>
      <p:font typeface="Libre Franklin" pitchFamily="2" charset="77"/>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9577"/>
  </p:normalViewPr>
  <p:slideViewPr>
    <p:cSldViewPr snapToGrid="0" snapToObjects="1">
      <p:cViewPr varScale="1">
        <p:scale>
          <a:sx n="102" d="100"/>
          <a:sy n="102" d="100"/>
        </p:scale>
        <p:origin x="1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Give context about where the dataset is from. </a:t>
            </a:r>
            <a:br>
              <a:rPr lang="en-US"/>
            </a:br>
            <a:r>
              <a:rPr lang="en-US" sz="1200">
                <a:solidFill>
                  <a:schemeClr val="dk1"/>
                </a:solidFill>
                <a:latin typeface="Calibri"/>
                <a:ea typeface="Calibri"/>
                <a:cs typeface="Calibri"/>
                <a:sym typeface="Calibri"/>
              </a:rPr>
              <a:t>The Beers dataset contains a list of 2410 US craft beers and Breweries dataset contains 558 US breweries. </a:t>
            </a:r>
            <a:endParaRPr/>
          </a:p>
        </p:txBody>
      </p:sp>
      <p:sp>
        <p:nvSpPr>
          <p:cNvPr id="100" name="Google Shape;10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Hampshire </a:t>
            </a:r>
          </a:p>
          <a:p>
            <a:r>
              <a:rPr lang="en-US" dirty="0"/>
              <a:t>Has highest alcohol consumption per capita </a:t>
            </a:r>
          </a:p>
          <a:p>
            <a:r>
              <a:rPr lang="en-US" dirty="0"/>
              <a:t>Has low ABV %, </a:t>
            </a:r>
          </a:p>
          <a:p>
            <a:r>
              <a:rPr lang="en-US" dirty="0"/>
              <a:t>Has only 3 breweries in the state</a:t>
            </a:r>
          </a:p>
          <a:p>
            <a:r>
              <a:rPr lang="en-US" dirty="0"/>
              <a:t>-&gt; Very good market for Budweiser</a:t>
            </a:r>
          </a:p>
          <a:p>
            <a:endParaRPr lang="en-US" dirty="0"/>
          </a:p>
          <a:p>
            <a:r>
              <a:rPr lang="en-US" dirty="0"/>
              <a:t>#North Dakota</a:t>
            </a:r>
          </a:p>
          <a:p>
            <a:r>
              <a:rPr lang="en-US" dirty="0"/>
              <a:t>4th lowest ABV%</a:t>
            </a:r>
          </a:p>
          <a:p>
            <a:r>
              <a:rPr lang="en-US" dirty="0"/>
              <a:t>4th highest alcohol consumption </a:t>
            </a:r>
          </a:p>
          <a:p>
            <a:endParaRPr lang="en-US" dirty="0"/>
          </a:p>
          <a:p>
            <a:r>
              <a:rPr lang="en-US" dirty="0"/>
              <a:t>#Wisconsin</a:t>
            </a:r>
          </a:p>
          <a:p>
            <a:r>
              <a:rPr lang="en-US" dirty="0"/>
              <a:t>5th lowest ABV%, </a:t>
            </a:r>
          </a:p>
          <a:p>
            <a:r>
              <a:rPr lang="en-US" dirty="0"/>
              <a:t>9th highest alcohol consumption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932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9e477d8be_3_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89e477d8be_3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Give context about where the dataset is from. </a:t>
            </a:r>
            <a:br>
              <a:rPr lang="en-US"/>
            </a:br>
            <a:r>
              <a:rPr lang="en-US" sz="1200">
                <a:solidFill>
                  <a:schemeClr val="dk1"/>
                </a:solidFill>
                <a:latin typeface="Calibri"/>
                <a:ea typeface="Calibri"/>
                <a:cs typeface="Calibri"/>
                <a:sym typeface="Calibri"/>
              </a:rPr>
              <a:t>The Beers dataset contains a list of 2410 US craft beers and Breweries dataset contains 558 US breweries. </a:t>
            </a:r>
            <a:endParaRPr/>
          </a:p>
        </p:txBody>
      </p:sp>
      <p:sp>
        <p:nvSpPr>
          <p:cNvPr id="156" name="Google Shape;156;g89e477d8be_3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9e477d8be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89e477d8be_3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9e477d8be_3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89e477d8be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Oregon – Highest IBU</a:t>
            </a:r>
            <a:endParaRPr dirty="0"/>
          </a:p>
          <a:p>
            <a:pPr marL="0" lvl="0" indent="0" algn="l" rtl="0">
              <a:spcBef>
                <a:spcPts val="0"/>
              </a:spcBef>
              <a:spcAft>
                <a:spcPts val="0"/>
              </a:spcAft>
              <a:buNone/>
            </a:pPr>
            <a:r>
              <a:rPr lang="en-US" dirty="0"/>
              <a:t>West Virginia – Highest Average IBU</a:t>
            </a:r>
            <a:endParaRPr dirty="0"/>
          </a:p>
          <a:p>
            <a:pPr marL="0" lvl="0" indent="0" algn="l" rtl="0">
              <a:spcBef>
                <a:spcPts val="0"/>
              </a:spcBef>
              <a:spcAft>
                <a:spcPts val="0"/>
              </a:spcAft>
              <a:buNone/>
            </a:pPr>
            <a:endParaRPr dirty="0"/>
          </a:p>
        </p:txBody>
      </p:sp>
      <p:sp>
        <p:nvSpPr>
          <p:cNvPr id="125" name="Google Shape;125;g89e477d8be_3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371600" lvl="0" indent="457200" algn="l" rtl="0">
              <a:spcBef>
                <a:spcPts val="0"/>
              </a:spcBef>
              <a:spcAft>
                <a:spcPts val="0"/>
              </a:spcAft>
              <a:buNone/>
            </a:pPr>
            <a:r>
              <a:rPr lang="en-US"/>
              <a:t>Colorado – Highest ABV | Belgian Style Quadrupel Ale</a:t>
            </a:r>
            <a:endParaRPr/>
          </a:p>
          <a:p>
            <a:pPr marL="1371600" lvl="0" indent="457200" algn="l" rtl="0">
              <a:spcBef>
                <a:spcPts val="0"/>
              </a:spcBef>
              <a:spcAft>
                <a:spcPts val="0"/>
              </a:spcAft>
              <a:buNone/>
            </a:pPr>
            <a:endParaRPr/>
          </a:p>
          <a:p>
            <a:pPr marL="0" lvl="0" indent="0" algn="l" rtl="0">
              <a:spcBef>
                <a:spcPts val="0"/>
              </a:spcBef>
              <a:spcAft>
                <a:spcPts val="0"/>
              </a:spcAft>
              <a:buNone/>
            </a:pPr>
            <a:r>
              <a:rPr lang="en-US"/>
              <a:t>DC, KY – Highest Median ABV</a:t>
            </a:r>
            <a:endParaRPr/>
          </a:p>
          <a:p>
            <a:pPr marL="0" lvl="0" indent="0" algn="l" rtl="0">
              <a:spcBef>
                <a:spcPts val="0"/>
              </a:spcBef>
              <a:spcAft>
                <a:spcPts val="0"/>
              </a:spcAft>
              <a:buNone/>
            </a:pPr>
            <a:endParaRPr/>
          </a:p>
          <a:p>
            <a:pPr marL="0" lvl="0" indent="0" algn="l" rtl="0">
              <a:spcBef>
                <a:spcPts val="0"/>
              </a:spcBef>
              <a:spcAft>
                <a:spcPts val="0"/>
              </a:spcAft>
              <a:buNone/>
            </a:pPr>
            <a:r>
              <a:rPr lang="en-US"/>
              <a:t>In DC, 11% of all the adults are both heavy and binge drinkers. Not a alcohol permissive state. shaped by consumer behavior and habit</a:t>
            </a:r>
            <a:endParaRPr/>
          </a:p>
          <a:p>
            <a:pPr marL="0" lvl="0" indent="0" algn="l" rtl="0">
              <a:spcBef>
                <a:spcPts val="0"/>
              </a:spcBef>
              <a:spcAft>
                <a:spcPts val="0"/>
              </a:spcAft>
              <a:buNone/>
            </a:pPr>
            <a:r>
              <a:rPr lang="en-US"/>
              <a:t>Kentucky bourbon ale - &gt; high ABV content </a:t>
            </a:r>
            <a:endParaRPr/>
          </a:p>
          <a:p>
            <a:pPr marL="0" lvl="0" indent="0" algn="l" rtl="0">
              <a:spcBef>
                <a:spcPts val="0"/>
              </a:spcBef>
              <a:spcAft>
                <a:spcPts val="0"/>
              </a:spcAft>
              <a:buNone/>
            </a:pPr>
            <a:endParaRPr/>
          </a:p>
          <a:p>
            <a:pPr marL="0" lvl="0" indent="0" algn="l" rtl="0">
              <a:spcBef>
                <a:spcPts val="0"/>
              </a:spcBef>
              <a:spcAft>
                <a:spcPts val="0"/>
              </a:spcAft>
              <a:buNone/>
            </a:pPr>
            <a:r>
              <a:rPr lang="en-US"/>
              <a:t>UT - Anything over 4% is considered liquor. These not-beers are banned from grocery stores, taverns and only permitted in places with full liquor license.</a:t>
            </a:r>
            <a:endParaRPr/>
          </a:p>
        </p:txBody>
      </p:sp>
      <p:sp>
        <p:nvSpPr>
          <p:cNvPr id="134" name="Google Shape;13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Missing values of ABV is not as bad as those of IBU that is over 1000. And this helped represent the distribution better than IBU</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Explain the missing data points for IBU (1005) and ABV (62) with Bo’s interesting research about IBU changing with time.</a:t>
            </a:r>
            <a:endParaRPr dirty="0"/>
          </a:p>
          <a:p>
            <a:pPr marL="0" lvl="0" indent="0" algn="l" rtl="0">
              <a:spcBef>
                <a:spcPts val="0"/>
              </a:spcBef>
              <a:spcAft>
                <a:spcPts val="0"/>
              </a:spcAft>
              <a:buNone/>
            </a:pPr>
            <a:r>
              <a:rPr lang="en-US" dirty="0"/>
              <a:t>General trend of linear relationship </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US" sz="900" dirty="0">
                <a:latin typeface="Arial"/>
                <a:ea typeface="Arial"/>
                <a:cs typeface="Arial"/>
                <a:sym typeface="Arial"/>
              </a:rPr>
              <a:t>1 IBU = 1mg/L of iso-alpha acids in solution</a:t>
            </a:r>
            <a:endParaRPr sz="900" dirty="0">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US" sz="1300" dirty="0">
                <a:highlight>
                  <a:srgbClr val="FFFFFF"/>
                </a:highlight>
                <a:latin typeface="Arial"/>
                <a:ea typeface="Arial"/>
                <a:cs typeface="Arial"/>
                <a:sym typeface="Arial"/>
              </a:rPr>
              <a:t> Once the beer leaves the laboratory, many factors such as hop components, roast character, carbonation, water chemistry, and residual sugar, all have influence on altering the IBU content. This makes IBU highly debatable at consumer level. </a:t>
            </a: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#Midwesterners drink more beer than those in other regions, while Northeasterners drink the least. However, New Hampshire residents drink by far the most beer per capita of any state — likely due to the state’s unique lack of tax on alcohol. Meanwhile, Utah unsurprisingly drinks the least amount of beer per capita, as the predominantly Mormon state largely abstains from alcohol.</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39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57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3416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174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071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1781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958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2879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17009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96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9512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55794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8177429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Shape 101"/>
        <p:cNvGrpSpPr/>
        <p:nvPr/>
      </p:nvGrpSpPr>
      <p:grpSpPr>
        <a:xfrm>
          <a:off x="0" y="0"/>
          <a:ext cx="0" cy="0"/>
          <a:chOff x="0" y="0"/>
          <a:chExt cx="0" cy="0"/>
        </a:xfrm>
      </p:grpSpPr>
      <p:sp>
        <p:nvSpPr>
          <p:cNvPr id="102" name="Google Shape;102;p13"/>
          <p:cNvSpPr txBox="1">
            <a:spLocks noGrp="1"/>
          </p:cNvSpPr>
          <p:nvPr>
            <p:ph type="ctrTitle"/>
          </p:nvPr>
        </p:nvSpPr>
        <p:spPr>
          <a:xfrm>
            <a:off x="720699" y="960241"/>
            <a:ext cx="5137275" cy="4203872"/>
          </a:xfrm>
          <a:prstGeom prst="rect">
            <a:avLst/>
          </a:prstGeom>
        </p:spPr>
        <p:txBody>
          <a:bodyPr spcFirstLastPara="1" lIns="91425" tIns="45700" rIns="91425" bIns="45700" anchor="ctr" anchorCtr="0">
            <a:normAutofit/>
          </a:bodyPr>
          <a:lstStyle/>
          <a:p>
            <a:pPr marL="0" lvl="0" indent="0" algn="r" rtl="0">
              <a:spcBef>
                <a:spcPts val="0"/>
              </a:spcBef>
              <a:spcAft>
                <a:spcPts val="0"/>
              </a:spcAft>
              <a:buClr>
                <a:schemeClr val="dk2"/>
              </a:buClr>
              <a:buSzPts val="6000"/>
              <a:buFont typeface="Libre Franklin"/>
              <a:buNone/>
            </a:pPr>
            <a:r>
              <a:rPr lang="en-US" sz="4700" dirty="0"/>
              <a:t>US CRAFT BEERS &amp; BREWERIES</a:t>
            </a:r>
          </a:p>
        </p:txBody>
      </p:sp>
      <p:sp>
        <p:nvSpPr>
          <p:cNvPr id="103" name="Google Shape;103;p13"/>
          <p:cNvSpPr txBox="1">
            <a:spLocks noGrp="1"/>
          </p:cNvSpPr>
          <p:nvPr>
            <p:ph type="subTitle" idx="1"/>
          </p:nvPr>
        </p:nvSpPr>
        <p:spPr>
          <a:xfrm>
            <a:off x="6345146" y="2092184"/>
            <a:ext cx="2078155" cy="4196299"/>
          </a:xfrm>
          <a:prstGeom prst="rect">
            <a:avLst/>
          </a:prstGeom>
        </p:spPr>
        <p:txBody>
          <a:bodyPr spcFirstLastPara="1" lIns="91425" tIns="45700" rIns="91425" bIns="45700" anchor="ctr" anchorCtr="0">
            <a:normAutofit/>
          </a:bodyPr>
          <a:lstStyle/>
          <a:p>
            <a:pPr marL="0" lvl="0" indent="0" rtl="0">
              <a:spcBef>
                <a:spcPts val="0"/>
              </a:spcBef>
              <a:spcAft>
                <a:spcPts val="600"/>
              </a:spcAft>
              <a:buClr>
                <a:schemeClr val="dk2"/>
              </a:buClr>
              <a:buSzPts val="1800"/>
              <a:buNone/>
            </a:pPr>
            <a:endParaRPr lang="en-US" dirty="0"/>
          </a:p>
          <a:p>
            <a:pPr marL="0" lvl="0" indent="0" rtl="0">
              <a:spcBef>
                <a:spcPts val="0"/>
              </a:spcBef>
              <a:spcAft>
                <a:spcPts val="600"/>
              </a:spcAft>
              <a:buClr>
                <a:schemeClr val="dk2"/>
              </a:buClr>
              <a:buSzPts val="1800"/>
              <a:buNone/>
            </a:pPr>
            <a:br>
              <a:rPr lang="en-US" dirty="0"/>
            </a:br>
            <a:br>
              <a:rPr lang="en-US" dirty="0"/>
            </a:br>
            <a:r>
              <a:rPr lang="en-US" dirty="0" err="1"/>
              <a:t>Bosang</a:t>
            </a:r>
            <a:r>
              <a:rPr lang="en-US" dirty="0"/>
              <a:t> Yun &amp; Bethel </a:t>
            </a:r>
            <a:r>
              <a:rPr lang="en-US" dirty="0" err="1"/>
              <a:t>Kumsa</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A75C13-6CD2-924B-A8D0-08F89B192430}"/>
              </a:ext>
            </a:extLst>
          </p:cNvPr>
          <p:cNvSpPr txBox="1"/>
          <p:nvPr/>
        </p:nvSpPr>
        <p:spPr>
          <a:xfrm>
            <a:off x="124690" y="0"/>
            <a:ext cx="7390925" cy="646331"/>
          </a:xfrm>
          <a:prstGeom prst="rect">
            <a:avLst/>
          </a:prstGeom>
          <a:noFill/>
        </p:spPr>
        <p:txBody>
          <a:bodyPr wrap="square" rtlCol="0">
            <a:spAutoFit/>
          </a:bodyPr>
          <a:lstStyle/>
          <a:p>
            <a:r>
              <a:rPr lang="en-US" sz="3600" i="1" dirty="0"/>
              <a:t>KNN Model</a:t>
            </a:r>
          </a:p>
        </p:txBody>
      </p:sp>
      <p:pic>
        <p:nvPicPr>
          <p:cNvPr id="4" name="Picture 3">
            <a:extLst>
              <a:ext uri="{FF2B5EF4-FFF2-40B4-BE49-F238E27FC236}">
                <a16:creationId xmlns:a16="http://schemas.microsoft.com/office/drawing/2014/main" id="{D67B5EED-A473-6244-AD2E-17444C67C111}"/>
              </a:ext>
            </a:extLst>
          </p:cNvPr>
          <p:cNvPicPr>
            <a:picLocks noChangeAspect="1"/>
          </p:cNvPicPr>
          <p:nvPr/>
        </p:nvPicPr>
        <p:blipFill>
          <a:blip r:embed="rId2"/>
          <a:stretch>
            <a:fillRect/>
          </a:stretch>
        </p:blipFill>
        <p:spPr>
          <a:xfrm>
            <a:off x="273050" y="2490088"/>
            <a:ext cx="4298950" cy="2501900"/>
          </a:xfrm>
          <a:prstGeom prst="rect">
            <a:avLst/>
          </a:prstGeom>
        </p:spPr>
      </p:pic>
      <p:cxnSp>
        <p:nvCxnSpPr>
          <p:cNvPr id="10" name="Straight Arrow Connector 9">
            <a:extLst>
              <a:ext uri="{FF2B5EF4-FFF2-40B4-BE49-F238E27FC236}">
                <a16:creationId xmlns:a16="http://schemas.microsoft.com/office/drawing/2014/main" id="{20C9C997-4172-7345-BDD0-DA7F7A427DB7}"/>
              </a:ext>
            </a:extLst>
          </p:cNvPr>
          <p:cNvCxnSpPr/>
          <p:nvPr/>
        </p:nvCxnSpPr>
        <p:spPr>
          <a:xfrm flipV="1">
            <a:off x="1418439" y="2642992"/>
            <a:ext cx="0" cy="1766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930A7A9-41CE-EA4E-AB17-081E4BFEF7DC}"/>
              </a:ext>
            </a:extLst>
          </p:cNvPr>
          <p:cNvPicPr>
            <a:picLocks noChangeAspect="1"/>
          </p:cNvPicPr>
          <p:nvPr/>
        </p:nvPicPr>
        <p:blipFill>
          <a:blip r:embed="rId3"/>
          <a:stretch>
            <a:fillRect/>
          </a:stretch>
        </p:blipFill>
        <p:spPr>
          <a:xfrm>
            <a:off x="5026427" y="2490087"/>
            <a:ext cx="3536960" cy="2887771"/>
          </a:xfrm>
          <a:prstGeom prst="rect">
            <a:avLst/>
          </a:prstGeom>
        </p:spPr>
      </p:pic>
      <p:sp>
        <p:nvSpPr>
          <p:cNvPr id="12" name="Frame 11">
            <a:extLst>
              <a:ext uri="{FF2B5EF4-FFF2-40B4-BE49-F238E27FC236}">
                <a16:creationId xmlns:a16="http://schemas.microsoft.com/office/drawing/2014/main" id="{5A69D717-23C4-6F46-8220-EEBE5A895C4E}"/>
              </a:ext>
            </a:extLst>
          </p:cNvPr>
          <p:cNvSpPr/>
          <p:nvPr/>
        </p:nvSpPr>
        <p:spPr>
          <a:xfrm>
            <a:off x="1236406" y="4470976"/>
            <a:ext cx="364065" cy="275572"/>
          </a:xfrm>
          <a:prstGeom prst="frame">
            <a:avLst/>
          </a:prstGeom>
          <a:no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7D97336B-C3A3-FA45-9F70-C9A48C013780}"/>
              </a:ext>
            </a:extLst>
          </p:cNvPr>
          <p:cNvSpPr/>
          <p:nvPr/>
        </p:nvSpPr>
        <p:spPr>
          <a:xfrm>
            <a:off x="6245543" y="3153428"/>
            <a:ext cx="1633328" cy="378912"/>
          </a:xfrm>
          <a:prstGeom prst="fram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ontent Placeholder 2">
            <a:extLst>
              <a:ext uri="{FF2B5EF4-FFF2-40B4-BE49-F238E27FC236}">
                <a16:creationId xmlns:a16="http://schemas.microsoft.com/office/drawing/2014/main" id="{E932A37F-76C1-114C-B8B8-AC5FE208A78D}"/>
              </a:ext>
            </a:extLst>
          </p:cNvPr>
          <p:cNvSpPr txBox="1">
            <a:spLocks/>
          </p:cNvSpPr>
          <p:nvPr/>
        </p:nvSpPr>
        <p:spPr>
          <a:xfrm>
            <a:off x="199323" y="948492"/>
            <a:ext cx="6787283" cy="1109062"/>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Model to predict the type of beer based on ABV and IBU </a:t>
            </a:r>
          </a:p>
          <a:p>
            <a:r>
              <a:rPr lang="en-US" dirty="0"/>
              <a:t>K value selection based on 500 repetition with 1-30 K values</a:t>
            </a:r>
          </a:p>
          <a:p>
            <a:pPr marL="0" indent="0">
              <a:buNone/>
            </a:pPr>
            <a:endParaRPr lang="en-US" dirty="0"/>
          </a:p>
        </p:txBody>
      </p:sp>
      <p:sp>
        <p:nvSpPr>
          <p:cNvPr id="19" name="TextBox 18">
            <a:extLst>
              <a:ext uri="{FF2B5EF4-FFF2-40B4-BE49-F238E27FC236}">
                <a16:creationId xmlns:a16="http://schemas.microsoft.com/office/drawing/2014/main" id="{73B831A7-F03C-7847-AD2B-82EF0065E5B0}"/>
              </a:ext>
            </a:extLst>
          </p:cNvPr>
          <p:cNvSpPr txBox="1"/>
          <p:nvPr/>
        </p:nvSpPr>
        <p:spPr>
          <a:xfrm>
            <a:off x="273050" y="1999930"/>
            <a:ext cx="7390925" cy="400110"/>
          </a:xfrm>
          <a:prstGeom prst="rect">
            <a:avLst/>
          </a:prstGeom>
          <a:noFill/>
        </p:spPr>
        <p:txBody>
          <a:bodyPr wrap="square" rtlCol="0">
            <a:spAutoFit/>
          </a:bodyPr>
          <a:lstStyle/>
          <a:p>
            <a:r>
              <a:rPr lang="en-US" sz="2000" i="1" dirty="0"/>
              <a:t>K=5</a:t>
            </a:r>
          </a:p>
        </p:txBody>
      </p:sp>
    </p:spTree>
    <p:extLst>
      <p:ext uri="{BB962C8B-B14F-4D97-AF65-F5344CB8AC3E}">
        <p14:creationId xmlns:p14="http://schemas.microsoft.com/office/powerpoint/2010/main" val="3023764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BAA30-5EAB-B24E-B48A-43309B46A832}"/>
              </a:ext>
            </a:extLst>
          </p:cNvPr>
          <p:cNvPicPr>
            <a:picLocks noChangeAspect="1"/>
          </p:cNvPicPr>
          <p:nvPr/>
        </p:nvPicPr>
        <p:blipFill>
          <a:blip r:embed="rId2"/>
          <a:stretch>
            <a:fillRect/>
          </a:stretch>
        </p:blipFill>
        <p:spPr>
          <a:xfrm>
            <a:off x="309622" y="1979382"/>
            <a:ext cx="4112066" cy="3407140"/>
          </a:xfrm>
          <a:prstGeom prst="rect">
            <a:avLst/>
          </a:prstGeom>
        </p:spPr>
      </p:pic>
      <p:sp>
        <p:nvSpPr>
          <p:cNvPr id="6" name="TextBox 5">
            <a:extLst>
              <a:ext uri="{FF2B5EF4-FFF2-40B4-BE49-F238E27FC236}">
                <a16:creationId xmlns:a16="http://schemas.microsoft.com/office/drawing/2014/main" id="{27A75C13-6CD2-924B-A8D0-08F89B192430}"/>
              </a:ext>
            </a:extLst>
          </p:cNvPr>
          <p:cNvSpPr txBox="1"/>
          <p:nvPr/>
        </p:nvSpPr>
        <p:spPr>
          <a:xfrm>
            <a:off x="124690" y="0"/>
            <a:ext cx="7390925" cy="646331"/>
          </a:xfrm>
          <a:prstGeom prst="rect">
            <a:avLst/>
          </a:prstGeom>
          <a:noFill/>
        </p:spPr>
        <p:txBody>
          <a:bodyPr wrap="square" rtlCol="0">
            <a:spAutoFit/>
          </a:bodyPr>
          <a:lstStyle/>
          <a:p>
            <a:r>
              <a:rPr lang="en-US" sz="3600" i="1" dirty="0"/>
              <a:t>Naive Bayes Model</a:t>
            </a:r>
          </a:p>
        </p:txBody>
      </p:sp>
      <p:sp>
        <p:nvSpPr>
          <p:cNvPr id="13" name="TextBox 12">
            <a:extLst>
              <a:ext uri="{FF2B5EF4-FFF2-40B4-BE49-F238E27FC236}">
                <a16:creationId xmlns:a16="http://schemas.microsoft.com/office/drawing/2014/main" id="{0B38D17D-BDF3-FE4C-A426-25C33DC90494}"/>
              </a:ext>
            </a:extLst>
          </p:cNvPr>
          <p:cNvSpPr txBox="1"/>
          <p:nvPr/>
        </p:nvSpPr>
        <p:spPr>
          <a:xfrm>
            <a:off x="199324" y="1368154"/>
            <a:ext cx="7390925" cy="415498"/>
          </a:xfrm>
          <a:prstGeom prst="rect">
            <a:avLst/>
          </a:prstGeom>
          <a:noFill/>
        </p:spPr>
        <p:txBody>
          <a:bodyPr wrap="square" rtlCol="0">
            <a:spAutoFit/>
          </a:bodyPr>
          <a:lstStyle/>
          <a:p>
            <a:r>
              <a:rPr lang="en-US" sz="2100" dirty="0"/>
              <a:t>84.32% accuracy </a:t>
            </a:r>
          </a:p>
        </p:txBody>
      </p:sp>
      <p:sp>
        <p:nvSpPr>
          <p:cNvPr id="14" name="Frame 13">
            <a:extLst>
              <a:ext uri="{FF2B5EF4-FFF2-40B4-BE49-F238E27FC236}">
                <a16:creationId xmlns:a16="http://schemas.microsoft.com/office/drawing/2014/main" id="{7D97336B-C3A3-FA45-9F70-C9A48C013780}"/>
              </a:ext>
            </a:extLst>
          </p:cNvPr>
          <p:cNvSpPr/>
          <p:nvPr/>
        </p:nvSpPr>
        <p:spPr>
          <a:xfrm>
            <a:off x="1665962" y="2859066"/>
            <a:ext cx="1778695" cy="378912"/>
          </a:xfrm>
          <a:prstGeom prst="fram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6A24B6C-41F9-F34B-8C78-DFFA6F002B1F}"/>
              </a:ext>
            </a:extLst>
          </p:cNvPr>
          <p:cNvSpPr txBox="1"/>
          <p:nvPr/>
        </p:nvSpPr>
        <p:spPr>
          <a:xfrm>
            <a:off x="5536219" y="2990454"/>
            <a:ext cx="2981479" cy="1384995"/>
          </a:xfrm>
          <a:prstGeom prst="rect">
            <a:avLst/>
          </a:prstGeom>
          <a:noFill/>
        </p:spPr>
        <p:txBody>
          <a:bodyPr wrap="square" rtlCol="0">
            <a:spAutoFit/>
          </a:bodyPr>
          <a:lstStyle/>
          <a:p>
            <a:r>
              <a:rPr lang="en-US" sz="2100" dirty="0"/>
              <a:t>Compared to KNN model, NB model results in a slightly less accurate prediction</a:t>
            </a:r>
          </a:p>
        </p:txBody>
      </p:sp>
      <p:sp>
        <p:nvSpPr>
          <p:cNvPr id="16" name="Right Arrow 15">
            <a:extLst>
              <a:ext uri="{FF2B5EF4-FFF2-40B4-BE49-F238E27FC236}">
                <a16:creationId xmlns:a16="http://schemas.microsoft.com/office/drawing/2014/main" id="{68FF862E-8897-3D45-83BF-647E65199232}"/>
              </a:ext>
            </a:extLst>
          </p:cNvPr>
          <p:cNvSpPr/>
          <p:nvPr/>
        </p:nvSpPr>
        <p:spPr>
          <a:xfrm>
            <a:off x="4509227" y="3429000"/>
            <a:ext cx="939452" cy="352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44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8F339-9751-ED40-9A87-3A3E2F0AC9A1}"/>
              </a:ext>
            </a:extLst>
          </p:cNvPr>
          <p:cNvSpPr>
            <a:spLocks noGrp="1"/>
          </p:cNvSpPr>
          <p:nvPr>
            <p:ph type="title"/>
          </p:nvPr>
        </p:nvSpPr>
        <p:spPr>
          <a:xfrm>
            <a:off x="1443490" y="1203935"/>
            <a:ext cx="6571343" cy="1049235"/>
          </a:xfrm>
        </p:spPr>
        <p:txBody>
          <a:bodyPr>
            <a:normAutofit/>
          </a:bodyPr>
          <a:lstStyle/>
          <a:p>
            <a:r>
              <a:rPr lang="en-US" sz="2200" dirty="0"/>
              <a:t>Listing ABV of all Budweiser brands</a:t>
            </a:r>
            <a:br>
              <a:rPr lang="en-US" dirty="0"/>
            </a:br>
            <a:endParaRPr lang="en-US" dirty="0"/>
          </a:p>
        </p:txBody>
      </p:sp>
      <p:sp>
        <p:nvSpPr>
          <p:cNvPr id="3" name="Content Placeholder 2">
            <a:extLst>
              <a:ext uri="{FF2B5EF4-FFF2-40B4-BE49-F238E27FC236}">
                <a16:creationId xmlns:a16="http://schemas.microsoft.com/office/drawing/2014/main" id="{15385F51-A700-2743-ABF0-FBBC7B753576}"/>
              </a:ext>
            </a:extLst>
          </p:cNvPr>
          <p:cNvSpPr>
            <a:spLocks noGrp="1"/>
          </p:cNvSpPr>
          <p:nvPr>
            <p:ph idx="1"/>
          </p:nvPr>
        </p:nvSpPr>
        <p:spPr/>
        <p:txBody>
          <a:bodyPr/>
          <a:lstStyle/>
          <a:p>
            <a:r>
              <a:rPr lang="en-US" dirty="0"/>
              <a:t>Bud Light : 4.2%</a:t>
            </a:r>
          </a:p>
          <a:p>
            <a:r>
              <a:rPr lang="en-US" dirty="0"/>
              <a:t>Budweiser : 5%</a:t>
            </a:r>
          </a:p>
          <a:p>
            <a:r>
              <a:rPr lang="en-US" dirty="0"/>
              <a:t>Bud Ice : 5.5%</a:t>
            </a:r>
          </a:p>
          <a:p>
            <a:r>
              <a:rPr lang="en-US" dirty="0"/>
              <a:t>Bud light lime : 4.2%</a:t>
            </a:r>
          </a:p>
          <a:p>
            <a:pPr marL="0" indent="0">
              <a:buNone/>
            </a:pPr>
            <a:r>
              <a:rPr lang="en-US" dirty="0"/>
              <a:t>	Average Budweiser ABV : </a:t>
            </a:r>
            <a:r>
              <a:rPr lang="en-US" u="sng" dirty="0"/>
              <a:t>4.725%</a:t>
            </a:r>
          </a:p>
        </p:txBody>
      </p:sp>
      <p:sp>
        <p:nvSpPr>
          <p:cNvPr id="4" name="TextBox 3">
            <a:extLst>
              <a:ext uri="{FF2B5EF4-FFF2-40B4-BE49-F238E27FC236}">
                <a16:creationId xmlns:a16="http://schemas.microsoft.com/office/drawing/2014/main" id="{0736C735-A652-2142-91E5-77510EE0C706}"/>
              </a:ext>
            </a:extLst>
          </p:cNvPr>
          <p:cNvSpPr txBox="1"/>
          <p:nvPr/>
        </p:nvSpPr>
        <p:spPr>
          <a:xfrm>
            <a:off x="124691" y="0"/>
            <a:ext cx="6438947" cy="646331"/>
          </a:xfrm>
          <a:prstGeom prst="rect">
            <a:avLst/>
          </a:prstGeom>
          <a:noFill/>
        </p:spPr>
        <p:txBody>
          <a:bodyPr wrap="square" rtlCol="0">
            <a:spAutoFit/>
          </a:bodyPr>
          <a:lstStyle/>
          <a:p>
            <a:r>
              <a:rPr lang="en-US" sz="3600" i="1" dirty="0"/>
              <a:t>Current Budweiser products</a:t>
            </a:r>
          </a:p>
        </p:txBody>
      </p:sp>
      <p:sp>
        <p:nvSpPr>
          <p:cNvPr id="5" name="Right Arrow 4">
            <a:extLst>
              <a:ext uri="{FF2B5EF4-FFF2-40B4-BE49-F238E27FC236}">
                <a16:creationId xmlns:a16="http://schemas.microsoft.com/office/drawing/2014/main" id="{C2B688BA-F682-F042-B647-0EED26DE98B5}"/>
              </a:ext>
            </a:extLst>
          </p:cNvPr>
          <p:cNvSpPr/>
          <p:nvPr/>
        </p:nvSpPr>
        <p:spPr>
          <a:xfrm>
            <a:off x="1853852" y="4158641"/>
            <a:ext cx="228466" cy="125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0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C40C-BA8B-1149-978B-A22AD3E9A2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70C940-54B4-B443-9564-EBF3F3CB52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C10F61C-AD27-8643-B7B6-A2E404097423}"/>
              </a:ext>
            </a:extLst>
          </p:cNvPr>
          <p:cNvPicPr>
            <a:picLocks noChangeAspect="1"/>
          </p:cNvPicPr>
          <p:nvPr/>
        </p:nvPicPr>
        <p:blipFill rotWithShape="1">
          <a:blip r:embed="rId2"/>
          <a:srcRect t="7693"/>
          <a:stretch/>
        </p:blipFill>
        <p:spPr>
          <a:xfrm>
            <a:off x="0" y="804520"/>
            <a:ext cx="9144000" cy="4661826"/>
          </a:xfrm>
          <a:prstGeom prst="rect">
            <a:avLst/>
          </a:prstGeom>
        </p:spPr>
      </p:pic>
      <p:pic>
        <p:nvPicPr>
          <p:cNvPr id="5" name="Picture 4">
            <a:extLst>
              <a:ext uri="{FF2B5EF4-FFF2-40B4-BE49-F238E27FC236}">
                <a16:creationId xmlns:a16="http://schemas.microsoft.com/office/drawing/2014/main" id="{D9F8BF3C-39F5-5946-9DC1-219C4ECEA3D6}"/>
              </a:ext>
            </a:extLst>
          </p:cNvPr>
          <p:cNvPicPr>
            <a:picLocks noChangeAspect="1"/>
          </p:cNvPicPr>
          <p:nvPr/>
        </p:nvPicPr>
        <p:blipFill>
          <a:blip r:embed="rId3"/>
          <a:stretch>
            <a:fillRect/>
          </a:stretch>
        </p:blipFill>
        <p:spPr>
          <a:xfrm>
            <a:off x="6920010" y="2941170"/>
            <a:ext cx="2151728" cy="1962315"/>
          </a:xfrm>
          <a:prstGeom prst="rect">
            <a:avLst/>
          </a:prstGeom>
        </p:spPr>
      </p:pic>
      <p:sp>
        <p:nvSpPr>
          <p:cNvPr id="6" name="TextBox 5">
            <a:extLst>
              <a:ext uri="{FF2B5EF4-FFF2-40B4-BE49-F238E27FC236}">
                <a16:creationId xmlns:a16="http://schemas.microsoft.com/office/drawing/2014/main" id="{76D2F20F-7CF7-364B-9F57-A398299FF445}"/>
              </a:ext>
            </a:extLst>
          </p:cNvPr>
          <p:cNvSpPr txBox="1"/>
          <p:nvPr/>
        </p:nvSpPr>
        <p:spPr>
          <a:xfrm>
            <a:off x="124691" y="0"/>
            <a:ext cx="3684581" cy="646331"/>
          </a:xfrm>
          <a:prstGeom prst="rect">
            <a:avLst/>
          </a:prstGeom>
          <a:noFill/>
        </p:spPr>
        <p:txBody>
          <a:bodyPr wrap="square" rtlCol="0">
            <a:spAutoFit/>
          </a:bodyPr>
          <a:lstStyle/>
          <a:p>
            <a:r>
              <a:rPr lang="en-US" sz="3600" i="1" dirty="0"/>
              <a:t>Mean ABV by state</a:t>
            </a:r>
          </a:p>
        </p:txBody>
      </p:sp>
    </p:spTree>
    <p:extLst>
      <p:ext uri="{BB962C8B-B14F-4D97-AF65-F5344CB8AC3E}">
        <p14:creationId xmlns:p14="http://schemas.microsoft.com/office/powerpoint/2010/main" val="3798994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CF0D-83B0-3848-B56A-301C1D026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EA3849-822B-AB4B-A282-198ACD8D0A3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AA3F991-3BB2-434E-9435-7F3940B9E6FA}"/>
              </a:ext>
            </a:extLst>
          </p:cNvPr>
          <p:cNvPicPr>
            <a:picLocks noChangeAspect="1"/>
          </p:cNvPicPr>
          <p:nvPr/>
        </p:nvPicPr>
        <p:blipFill rotWithShape="1">
          <a:blip r:embed="rId2"/>
          <a:srcRect t="3726"/>
          <a:stretch/>
        </p:blipFill>
        <p:spPr>
          <a:xfrm>
            <a:off x="161895" y="646331"/>
            <a:ext cx="8820210" cy="5407148"/>
          </a:xfrm>
          <a:prstGeom prst="rect">
            <a:avLst/>
          </a:prstGeom>
        </p:spPr>
      </p:pic>
      <p:sp>
        <p:nvSpPr>
          <p:cNvPr id="8" name="TextBox 7">
            <a:extLst>
              <a:ext uri="{FF2B5EF4-FFF2-40B4-BE49-F238E27FC236}">
                <a16:creationId xmlns:a16="http://schemas.microsoft.com/office/drawing/2014/main" id="{F00C8339-7E89-3941-93A1-8E97D494DAD7}"/>
              </a:ext>
            </a:extLst>
          </p:cNvPr>
          <p:cNvSpPr txBox="1"/>
          <p:nvPr/>
        </p:nvSpPr>
        <p:spPr>
          <a:xfrm>
            <a:off x="124691" y="0"/>
            <a:ext cx="8242695" cy="646331"/>
          </a:xfrm>
          <a:prstGeom prst="rect">
            <a:avLst/>
          </a:prstGeom>
          <a:noFill/>
        </p:spPr>
        <p:txBody>
          <a:bodyPr wrap="square" rtlCol="0">
            <a:spAutoFit/>
          </a:bodyPr>
          <a:lstStyle/>
          <a:p>
            <a:r>
              <a:rPr lang="en-US" sz="3600" i="1" dirty="0"/>
              <a:t>Alcohol consumption per capita by state </a:t>
            </a:r>
          </a:p>
        </p:txBody>
      </p:sp>
    </p:spTree>
    <p:extLst>
      <p:ext uri="{BB962C8B-B14F-4D97-AF65-F5344CB8AC3E}">
        <p14:creationId xmlns:p14="http://schemas.microsoft.com/office/powerpoint/2010/main" val="17485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CF0D-83B0-3848-B56A-301C1D026D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EA3849-822B-AB4B-A282-198ACD8D0A3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D71AF4F-1675-024D-AE83-470059A74662}"/>
              </a:ext>
            </a:extLst>
          </p:cNvPr>
          <p:cNvPicPr>
            <a:picLocks noChangeAspect="1"/>
          </p:cNvPicPr>
          <p:nvPr/>
        </p:nvPicPr>
        <p:blipFill rotWithShape="1">
          <a:blip r:embed="rId3"/>
          <a:srcRect t="7019" b="1"/>
          <a:stretch/>
        </p:blipFill>
        <p:spPr>
          <a:xfrm>
            <a:off x="126669" y="646331"/>
            <a:ext cx="8890662" cy="5256923"/>
          </a:xfrm>
          <a:prstGeom prst="rect">
            <a:avLst/>
          </a:prstGeom>
        </p:spPr>
      </p:pic>
      <p:pic>
        <p:nvPicPr>
          <p:cNvPr id="6" name="Picture 5">
            <a:extLst>
              <a:ext uri="{FF2B5EF4-FFF2-40B4-BE49-F238E27FC236}">
                <a16:creationId xmlns:a16="http://schemas.microsoft.com/office/drawing/2014/main" id="{ACA9598C-CDCA-6241-9792-4241BA0AA27E}"/>
              </a:ext>
            </a:extLst>
          </p:cNvPr>
          <p:cNvPicPr>
            <a:picLocks noChangeAspect="1"/>
          </p:cNvPicPr>
          <p:nvPr/>
        </p:nvPicPr>
        <p:blipFill>
          <a:blip r:embed="rId4"/>
          <a:stretch>
            <a:fillRect/>
          </a:stretch>
        </p:blipFill>
        <p:spPr>
          <a:xfrm>
            <a:off x="6865603" y="2741328"/>
            <a:ext cx="2151728" cy="1962315"/>
          </a:xfrm>
          <a:prstGeom prst="rect">
            <a:avLst/>
          </a:prstGeom>
        </p:spPr>
      </p:pic>
      <p:sp>
        <p:nvSpPr>
          <p:cNvPr id="9" name="TextBox 8">
            <a:extLst>
              <a:ext uri="{FF2B5EF4-FFF2-40B4-BE49-F238E27FC236}">
                <a16:creationId xmlns:a16="http://schemas.microsoft.com/office/drawing/2014/main" id="{EC7FA5B2-6A08-7E42-A7CA-A19CC7A36D27}"/>
              </a:ext>
            </a:extLst>
          </p:cNvPr>
          <p:cNvSpPr txBox="1"/>
          <p:nvPr/>
        </p:nvSpPr>
        <p:spPr>
          <a:xfrm>
            <a:off x="124691" y="0"/>
            <a:ext cx="7704076" cy="646331"/>
          </a:xfrm>
          <a:prstGeom prst="rect">
            <a:avLst/>
          </a:prstGeom>
          <a:noFill/>
        </p:spPr>
        <p:txBody>
          <a:bodyPr wrap="square" rtlCol="0">
            <a:spAutoFit/>
          </a:bodyPr>
          <a:lstStyle/>
          <a:p>
            <a:r>
              <a:rPr lang="en-US" sz="3600" i="1" dirty="0"/>
              <a:t>Alcohol consumption per capita by state </a:t>
            </a:r>
          </a:p>
        </p:txBody>
      </p:sp>
    </p:spTree>
    <p:extLst>
      <p:ext uri="{BB962C8B-B14F-4D97-AF65-F5344CB8AC3E}">
        <p14:creationId xmlns:p14="http://schemas.microsoft.com/office/powerpoint/2010/main" val="422466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EA3849-822B-AB4B-A282-198ACD8D0A39}"/>
              </a:ext>
            </a:extLst>
          </p:cNvPr>
          <p:cNvSpPr>
            <a:spLocks noGrp="1"/>
          </p:cNvSpPr>
          <p:nvPr>
            <p:ph idx="1"/>
          </p:nvPr>
        </p:nvSpPr>
        <p:spPr>
          <a:xfrm>
            <a:off x="969982" y="2529301"/>
            <a:ext cx="2202234" cy="1511238"/>
          </a:xfrm>
        </p:spPr>
        <p:txBody>
          <a:bodyPr/>
          <a:lstStyle/>
          <a:p>
            <a:r>
              <a:rPr lang="en-US" dirty="0"/>
              <a:t>New Hampshire</a:t>
            </a:r>
          </a:p>
          <a:p>
            <a:r>
              <a:rPr lang="en-US" dirty="0"/>
              <a:t>North Dakota</a:t>
            </a:r>
          </a:p>
          <a:p>
            <a:r>
              <a:rPr lang="en-US" dirty="0"/>
              <a:t>Wisconsin</a:t>
            </a:r>
          </a:p>
          <a:p>
            <a:endParaRPr lang="en-US" dirty="0"/>
          </a:p>
        </p:txBody>
      </p:sp>
      <p:sp>
        <p:nvSpPr>
          <p:cNvPr id="6" name="Content Placeholder 2">
            <a:extLst>
              <a:ext uri="{FF2B5EF4-FFF2-40B4-BE49-F238E27FC236}">
                <a16:creationId xmlns:a16="http://schemas.microsoft.com/office/drawing/2014/main" id="{F9AA4518-9ECC-724A-BAEC-3DE9E5E67E1A}"/>
              </a:ext>
            </a:extLst>
          </p:cNvPr>
          <p:cNvSpPr txBox="1">
            <a:spLocks/>
          </p:cNvSpPr>
          <p:nvPr/>
        </p:nvSpPr>
        <p:spPr>
          <a:xfrm>
            <a:off x="4101989" y="2529301"/>
            <a:ext cx="4904510" cy="2116879"/>
          </a:xfrm>
          <a:prstGeom prst="rect">
            <a:avLst/>
          </a:prstGeom>
        </p:spPr>
        <p:txBody>
          <a:bodyPr vert="horz" lIns="91440" tIns="45720" rIns="91440" bIns="45720" rtlCol="0" anchor="t">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i="1" dirty="0">
                <a:solidFill>
                  <a:schemeClr val="accent1">
                    <a:lumMod val="75000"/>
                  </a:schemeClr>
                </a:solidFill>
              </a:rPr>
              <a:t>	- High alcohol consumption per capita</a:t>
            </a:r>
          </a:p>
          <a:p>
            <a:pPr marL="0" indent="0">
              <a:buNone/>
            </a:pPr>
            <a:r>
              <a:rPr lang="en-US" i="1" dirty="0">
                <a:solidFill>
                  <a:schemeClr val="accent1">
                    <a:lumMod val="75000"/>
                  </a:schemeClr>
                </a:solidFill>
              </a:rPr>
              <a:t>	- Has low ABV %</a:t>
            </a:r>
          </a:p>
          <a:p>
            <a:pPr marL="0" indent="0">
              <a:buNone/>
            </a:pPr>
            <a:r>
              <a:rPr lang="en-US" i="1" dirty="0">
                <a:solidFill>
                  <a:schemeClr val="accent1">
                    <a:lumMod val="75000"/>
                  </a:schemeClr>
                </a:solidFill>
              </a:rPr>
              <a:t>	- Has low # breweries, low competition</a:t>
            </a:r>
          </a:p>
          <a:p>
            <a:endParaRPr lang="en-US" dirty="0"/>
          </a:p>
        </p:txBody>
      </p:sp>
      <p:sp>
        <p:nvSpPr>
          <p:cNvPr id="7" name="TextBox 6">
            <a:extLst>
              <a:ext uri="{FF2B5EF4-FFF2-40B4-BE49-F238E27FC236}">
                <a16:creationId xmlns:a16="http://schemas.microsoft.com/office/drawing/2014/main" id="{B0312604-2CBA-BA43-B34B-C55B4778E006}"/>
              </a:ext>
            </a:extLst>
          </p:cNvPr>
          <p:cNvSpPr txBox="1"/>
          <p:nvPr/>
        </p:nvSpPr>
        <p:spPr>
          <a:xfrm>
            <a:off x="124691" y="0"/>
            <a:ext cx="7704076" cy="646331"/>
          </a:xfrm>
          <a:prstGeom prst="rect">
            <a:avLst/>
          </a:prstGeom>
          <a:noFill/>
        </p:spPr>
        <p:txBody>
          <a:bodyPr wrap="square" rtlCol="0">
            <a:spAutoFit/>
          </a:bodyPr>
          <a:lstStyle/>
          <a:p>
            <a:r>
              <a:rPr lang="en-US" sz="3600" i="1" dirty="0"/>
              <a:t>Investment Strategy</a:t>
            </a:r>
          </a:p>
        </p:txBody>
      </p:sp>
      <p:sp>
        <p:nvSpPr>
          <p:cNvPr id="8" name="TextBox 7">
            <a:extLst>
              <a:ext uri="{FF2B5EF4-FFF2-40B4-BE49-F238E27FC236}">
                <a16:creationId xmlns:a16="http://schemas.microsoft.com/office/drawing/2014/main" id="{CE511BFB-19F6-144A-9B1B-22548FFB1DE3}"/>
              </a:ext>
            </a:extLst>
          </p:cNvPr>
          <p:cNvSpPr txBox="1"/>
          <p:nvPr/>
        </p:nvSpPr>
        <p:spPr>
          <a:xfrm>
            <a:off x="719961" y="1292770"/>
            <a:ext cx="8148465" cy="461665"/>
          </a:xfrm>
          <a:prstGeom prst="rect">
            <a:avLst/>
          </a:prstGeom>
          <a:noFill/>
        </p:spPr>
        <p:txBody>
          <a:bodyPr wrap="square" rtlCol="0">
            <a:spAutoFit/>
          </a:bodyPr>
          <a:lstStyle/>
          <a:p>
            <a:r>
              <a:rPr lang="en-US" sz="2400" i="1" dirty="0"/>
              <a:t>Based on state’s abv distribution and alcohol consumption per capita</a:t>
            </a:r>
          </a:p>
        </p:txBody>
      </p:sp>
      <p:sp>
        <p:nvSpPr>
          <p:cNvPr id="9" name="Right Arrow 8">
            <a:extLst>
              <a:ext uri="{FF2B5EF4-FFF2-40B4-BE49-F238E27FC236}">
                <a16:creationId xmlns:a16="http://schemas.microsoft.com/office/drawing/2014/main" id="{3FE2ECCE-8BCF-334A-B4B8-3BB9AB2D8A64}"/>
              </a:ext>
            </a:extLst>
          </p:cNvPr>
          <p:cNvSpPr/>
          <p:nvPr/>
        </p:nvSpPr>
        <p:spPr>
          <a:xfrm>
            <a:off x="3294345" y="2967335"/>
            <a:ext cx="11054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46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6000"/>
              <a:buFont typeface="Libre Franklin"/>
              <a:buNone/>
            </a:pPr>
            <a:r>
              <a:rPr lang="en-US" dirty="0"/>
              <a:t>Thank you for your time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idx="1"/>
          </p:nvPr>
        </p:nvSpPr>
        <p:spPr>
          <a:xfrm>
            <a:off x="771525" y="1123296"/>
            <a:ext cx="7826375" cy="5458479"/>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09" name="Google Shape;109;p14"/>
          <p:cNvPicPr preferRelativeResize="0"/>
          <p:nvPr/>
        </p:nvPicPr>
        <p:blipFill rotWithShape="1">
          <a:blip r:embed="rId3">
            <a:alphaModFix/>
          </a:blip>
          <a:srcRect t="13324" b="4518"/>
          <a:stretch/>
        </p:blipFill>
        <p:spPr>
          <a:xfrm>
            <a:off x="124691" y="646331"/>
            <a:ext cx="8894618" cy="5381530"/>
          </a:xfrm>
          <a:prstGeom prst="rect">
            <a:avLst/>
          </a:prstGeom>
          <a:noFill/>
          <a:ln>
            <a:noFill/>
          </a:ln>
        </p:spPr>
      </p:pic>
      <p:sp>
        <p:nvSpPr>
          <p:cNvPr id="2" name="TextBox 1">
            <a:extLst>
              <a:ext uri="{FF2B5EF4-FFF2-40B4-BE49-F238E27FC236}">
                <a16:creationId xmlns:a16="http://schemas.microsoft.com/office/drawing/2014/main" id="{65E49717-01BA-D74F-990E-8DF6A7808E5C}"/>
              </a:ext>
            </a:extLst>
          </p:cNvPr>
          <p:cNvSpPr txBox="1"/>
          <p:nvPr/>
        </p:nvSpPr>
        <p:spPr>
          <a:xfrm>
            <a:off x="124691" y="0"/>
            <a:ext cx="3684581" cy="646331"/>
          </a:xfrm>
          <a:prstGeom prst="rect">
            <a:avLst/>
          </a:prstGeom>
          <a:noFill/>
        </p:spPr>
        <p:txBody>
          <a:bodyPr wrap="square" rtlCol="0">
            <a:spAutoFit/>
          </a:bodyPr>
          <a:lstStyle/>
          <a:p>
            <a:r>
              <a:rPr lang="en-US" sz="3600" i="1" dirty="0"/>
              <a:t>Breweries by state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5"/>
          <p:cNvSpPr txBox="1">
            <a:spLocks noGrp="1"/>
          </p:cNvSpPr>
          <p:nvPr>
            <p:ph idx="1"/>
          </p:nvPr>
        </p:nvSpPr>
        <p:spPr>
          <a:xfrm>
            <a:off x="771525" y="1123296"/>
            <a:ext cx="7826375" cy="5458479"/>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15" name="Google Shape;115;p15"/>
          <p:cNvPicPr preferRelativeResize="0"/>
          <p:nvPr/>
        </p:nvPicPr>
        <p:blipFill rotWithShape="1">
          <a:blip r:embed="rId3">
            <a:alphaModFix/>
          </a:blip>
          <a:srcRect l="1095" t="5471" r="-1"/>
          <a:stretch/>
        </p:blipFill>
        <p:spPr>
          <a:xfrm>
            <a:off x="-33175" y="664112"/>
            <a:ext cx="9177175" cy="5458479"/>
          </a:xfrm>
          <a:prstGeom prst="rect">
            <a:avLst/>
          </a:prstGeom>
          <a:noFill/>
          <a:ln>
            <a:noFill/>
          </a:ln>
        </p:spPr>
      </p:pic>
      <p:sp>
        <p:nvSpPr>
          <p:cNvPr id="4" name="TextBox 3">
            <a:extLst>
              <a:ext uri="{FF2B5EF4-FFF2-40B4-BE49-F238E27FC236}">
                <a16:creationId xmlns:a16="http://schemas.microsoft.com/office/drawing/2014/main" id="{A8AD22C0-0647-3344-B104-CF9C4E7A5D4F}"/>
              </a:ext>
            </a:extLst>
          </p:cNvPr>
          <p:cNvSpPr txBox="1"/>
          <p:nvPr/>
        </p:nvSpPr>
        <p:spPr>
          <a:xfrm>
            <a:off x="124691" y="0"/>
            <a:ext cx="3684581" cy="646331"/>
          </a:xfrm>
          <a:prstGeom prst="rect">
            <a:avLst/>
          </a:prstGeom>
          <a:noFill/>
        </p:spPr>
        <p:txBody>
          <a:bodyPr wrap="square" rtlCol="0">
            <a:spAutoFit/>
          </a:bodyPr>
          <a:lstStyle/>
          <a:p>
            <a:r>
              <a:rPr lang="en-US" sz="3600" i="1" dirty="0"/>
              <a:t>Breweries by state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idx="1"/>
          </p:nvPr>
        </p:nvSpPr>
        <p:spPr>
          <a:xfrm>
            <a:off x="771525" y="1123296"/>
            <a:ext cx="7826400" cy="54585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21" name="Google Shape;121;p16"/>
          <p:cNvPicPr preferRelativeResize="0"/>
          <p:nvPr/>
        </p:nvPicPr>
        <p:blipFill rotWithShape="1">
          <a:blip r:embed="rId3">
            <a:alphaModFix/>
          </a:blip>
          <a:srcRect t="18326" b="9745"/>
          <a:stretch/>
        </p:blipFill>
        <p:spPr>
          <a:xfrm>
            <a:off x="178130" y="914400"/>
            <a:ext cx="8787739" cy="5142015"/>
          </a:xfrm>
          <a:prstGeom prst="rect">
            <a:avLst/>
          </a:prstGeom>
          <a:noFill/>
          <a:ln>
            <a:noFill/>
          </a:ln>
        </p:spPr>
      </p:pic>
      <p:sp>
        <p:nvSpPr>
          <p:cNvPr id="5" name="TextBox 4">
            <a:extLst>
              <a:ext uri="{FF2B5EF4-FFF2-40B4-BE49-F238E27FC236}">
                <a16:creationId xmlns:a16="http://schemas.microsoft.com/office/drawing/2014/main" id="{3B59BF54-9D6D-8240-ADC6-80FCD0324918}"/>
              </a:ext>
            </a:extLst>
          </p:cNvPr>
          <p:cNvSpPr txBox="1"/>
          <p:nvPr/>
        </p:nvSpPr>
        <p:spPr>
          <a:xfrm>
            <a:off x="124691" y="0"/>
            <a:ext cx="8380482" cy="646331"/>
          </a:xfrm>
          <a:prstGeom prst="rect">
            <a:avLst/>
          </a:prstGeom>
          <a:noFill/>
        </p:spPr>
        <p:txBody>
          <a:bodyPr wrap="square" rtlCol="0">
            <a:spAutoFit/>
          </a:bodyPr>
          <a:lstStyle/>
          <a:p>
            <a:r>
              <a:rPr lang="en-US" sz="3600" i="1" dirty="0"/>
              <a:t>States housing 50% of American Breweries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idx="1"/>
          </p:nvPr>
        </p:nvSpPr>
        <p:spPr>
          <a:xfrm>
            <a:off x="771525" y="1123296"/>
            <a:ext cx="7826400" cy="54585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28" name="Google Shape;128;p17"/>
          <p:cNvPicPr preferRelativeResize="0"/>
          <p:nvPr/>
        </p:nvPicPr>
        <p:blipFill rotWithShape="1">
          <a:blip r:embed="rId3">
            <a:alphaModFix/>
          </a:blip>
          <a:srcRect t="10125"/>
          <a:stretch/>
        </p:blipFill>
        <p:spPr>
          <a:xfrm>
            <a:off x="295683" y="614913"/>
            <a:ext cx="8552633" cy="5458500"/>
          </a:xfrm>
          <a:prstGeom prst="rect">
            <a:avLst/>
          </a:prstGeom>
          <a:noFill/>
          <a:ln>
            <a:noFill/>
          </a:ln>
        </p:spPr>
      </p:pic>
      <p:pic>
        <p:nvPicPr>
          <p:cNvPr id="129" name="Google Shape;129;p17"/>
          <p:cNvPicPr preferRelativeResize="0"/>
          <p:nvPr/>
        </p:nvPicPr>
        <p:blipFill rotWithShape="1">
          <a:blip r:embed="rId4">
            <a:alphaModFix/>
          </a:blip>
          <a:srcRect b="56918"/>
          <a:stretch/>
        </p:blipFill>
        <p:spPr>
          <a:xfrm>
            <a:off x="640898" y="2005394"/>
            <a:ext cx="3206708" cy="1055062"/>
          </a:xfrm>
          <a:prstGeom prst="rect">
            <a:avLst/>
          </a:prstGeom>
          <a:noFill/>
          <a:ln>
            <a:noFill/>
          </a:ln>
        </p:spPr>
      </p:pic>
      <p:pic>
        <p:nvPicPr>
          <p:cNvPr id="130" name="Google Shape;130;p17"/>
          <p:cNvPicPr preferRelativeResize="0"/>
          <p:nvPr/>
        </p:nvPicPr>
        <p:blipFill rotWithShape="1">
          <a:blip r:embed="rId4">
            <a:alphaModFix/>
          </a:blip>
          <a:srcRect t="50779" b="6139"/>
          <a:stretch/>
        </p:blipFill>
        <p:spPr>
          <a:xfrm>
            <a:off x="640898" y="4550194"/>
            <a:ext cx="3325463" cy="1055061"/>
          </a:xfrm>
          <a:prstGeom prst="rect">
            <a:avLst/>
          </a:prstGeom>
          <a:noFill/>
          <a:ln>
            <a:noFill/>
          </a:ln>
        </p:spPr>
      </p:pic>
      <p:sp>
        <p:nvSpPr>
          <p:cNvPr id="6" name="TextBox 5">
            <a:extLst>
              <a:ext uri="{FF2B5EF4-FFF2-40B4-BE49-F238E27FC236}">
                <a16:creationId xmlns:a16="http://schemas.microsoft.com/office/drawing/2014/main" id="{8DD50178-1A25-814B-ADED-76F687195DC5}"/>
              </a:ext>
            </a:extLst>
          </p:cNvPr>
          <p:cNvSpPr txBox="1"/>
          <p:nvPr/>
        </p:nvSpPr>
        <p:spPr>
          <a:xfrm>
            <a:off x="124691" y="0"/>
            <a:ext cx="5486969" cy="646331"/>
          </a:xfrm>
          <a:prstGeom prst="rect">
            <a:avLst/>
          </a:prstGeom>
          <a:noFill/>
        </p:spPr>
        <p:txBody>
          <a:bodyPr wrap="square" rtlCol="0">
            <a:spAutoFit/>
          </a:bodyPr>
          <a:lstStyle/>
          <a:p>
            <a:r>
              <a:rPr lang="en-US" sz="3600" i="1" dirty="0"/>
              <a:t>Median ABV % and IBU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24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31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idx="1"/>
          </p:nvPr>
        </p:nvSpPr>
        <p:spPr>
          <a:xfrm>
            <a:off x="771525" y="1123296"/>
            <a:ext cx="7826375" cy="5458479"/>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37" name="Google Shape;137;p18"/>
          <p:cNvPicPr preferRelativeResize="0"/>
          <p:nvPr/>
        </p:nvPicPr>
        <p:blipFill rotWithShape="1">
          <a:blip r:embed="rId3">
            <a:alphaModFix/>
          </a:blip>
          <a:srcRect t="9009"/>
          <a:stretch/>
        </p:blipFill>
        <p:spPr>
          <a:xfrm>
            <a:off x="273132" y="647955"/>
            <a:ext cx="8597736" cy="5458479"/>
          </a:xfrm>
          <a:prstGeom prst="rect">
            <a:avLst/>
          </a:prstGeom>
          <a:noFill/>
          <a:ln>
            <a:noFill/>
          </a:ln>
        </p:spPr>
      </p:pic>
      <p:sp>
        <p:nvSpPr>
          <p:cNvPr id="4" name="TextBox 3">
            <a:extLst>
              <a:ext uri="{FF2B5EF4-FFF2-40B4-BE49-F238E27FC236}">
                <a16:creationId xmlns:a16="http://schemas.microsoft.com/office/drawing/2014/main" id="{BBB69C73-E6B2-9643-A093-517549537F20}"/>
              </a:ext>
            </a:extLst>
          </p:cNvPr>
          <p:cNvSpPr txBox="1"/>
          <p:nvPr/>
        </p:nvSpPr>
        <p:spPr>
          <a:xfrm>
            <a:off x="124691" y="0"/>
            <a:ext cx="5637282" cy="646331"/>
          </a:xfrm>
          <a:prstGeom prst="rect">
            <a:avLst/>
          </a:prstGeom>
          <a:noFill/>
        </p:spPr>
        <p:txBody>
          <a:bodyPr wrap="square" rtlCol="0">
            <a:spAutoFit/>
          </a:bodyPr>
          <a:lstStyle/>
          <a:p>
            <a:r>
              <a:rPr lang="en-US" sz="3600" i="1" dirty="0"/>
              <a:t>Alcohol content by state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idx="1"/>
          </p:nvPr>
        </p:nvSpPr>
        <p:spPr>
          <a:xfrm>
            <a:off x="771525" y="1123296"/>
            <a:ext cx="7826375" cy="5458479"/>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pic>
        <p:nvPicPr>
          <p:cNvPr id="144" name="Google Shape;144;p19"/>
          <p:cNvPicPr preferRelativeResize="0"/>
          <p:nvPr/>
        </p:nvPicPr>
        <p:blipFill rotWithShape="1">
          <a:blip r:embed="rId3">
            <a:alphaModFix/>
          </a:blip>
          <a:srcRect t="10148"/>
          <a:stretch/>
        </p:blipFill>
        <p:spPr>
          <a:xfrm>
            <a:off x="345836" y="864296"/>
            <a:ext cx="8382528" cy="5206648"/>
          </a:xfrm>
          <a:prstGeom prst="rect">
            <a:avLst/>
          </a:prstGeom>
          <a:noFill/>
          <a:ln>
            <a:noFill/>
          </a:ln>
        </p:spPr>
      </p:pic>
      <p:pic>
        <p:nvPicPr>
          <p:cNvPr id="145" name="Google Shape;145;p19"/>
          <p:cNvPicPr preferRelativeResize="0"/>
          <p:nvPr/>
        </p:nvPicPr>
        <p:blipFill>
          <a:blip r:embed="rId4">
            <a:alphaModFix/>
          </a:blip>
          <a:stretch>
            <a:fillRect/>
          </a:stretch>
        </p:blipFill>
        <p:spPr>
          <a:xfrm>
            <a:off x="4953497" y="1947383"/>
            <a:ext cx="3668525" cy="422275"/>
          </a:xfrm>
          <a:prstGeom prst="rect">
            <a:avLst/>
          </a:prstGeom>
          <a:noFill/>
          <a:ln>
            <a:noFill/>
          </a:ln>
        </p:spPr>
      </p:pic>
      <p:sp>
        <p:nvSpPr>
          <p:cNvPr id="5" name="TextBox 4">
            <a:extLst>
              <a:ext uri="{FF2B5EF4-FFF2-40B4-BE49-F238E27FC236}">
                <a16:creationId xmlns:a16="http://schemas.microsoft.com/office/drawing/2014/main" id="{D7AA5886-6F76-234B-9290-2C0F256CEA38}"/>
              </a:ext>
            </a:extLst>
          </p:cNvPr>
          <p:cNvSpPr txBox="1"/>
          <p:nvPr/>
        </p:nvSpPr>
        <p:spPr>
          <a:xfrm>
            <a:off x="124691" y="0"/>
            <a:ext cx="3684581" cy="646331"/>
          </a:xfrm>
          <a:prstGeom prst="rect">
            <a:avLst/>
          </a:prstGeom>
          <a:noFill/>
        </p:spPr>
        <p:txBody>
          <a:bodyPr wrap="square" rtlCol="0">
            <a:spAutoFit/>
          </a:bodyPr>
          <a:lstStyle/>
          <a:p>
            <a:r>
              <a:rPr lang="en-US" sz="3600" i="1" dirty="0"/>
              <a:t>Distribution of ABV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2" name="Google Shape;152;p20"/>
          <p:cNvPicPr preferRelativeResize="0"/>
          <p:nvPr/>
        </p:nvPicPr>
        <p:blipFill rotWithShape="1">
          <a:blip r:embed="rId3">
            <a:alphaModFix/>
          </a:blip>
          <a:srcRect t="10407"/>
          <a:stretch/>
        </p:blipFill>
        <p:spPr>
          <a:xfrm>
            <a:off x="201880" y="876822"/>
            <a:ext cx="8740239" cy="5170980"/>
          </a:xfrm>
          <a:prstGeom prst="rect">
            <a:avLst/>
          </a:prstGeom>
          <a:noFill/>
          <a:ln>
            <a:noFill/>
          </a:ln>
        </p:spPr>
      </p:pic>
      <p:sp>
        <p:nvSpPr>
          <p:cNvPr id="151" name="Google Shape;151;p20"/>
          <p:cNvSpPr txBox="1">
            <a:spLocks noGrp="1"/>
          </p:cNvSpPr>
          <p:nvPr>
            <p:ph idx="1"/>
          </p:nvPr>
        </p:nvSpPr>
        <p:spPr>
          <a:xfrm>
            <a:off x="771525" y="1123296"/>
            <a:ext cx="7826400" cy="5458500"/>
          </a:xfrm>
          <a:prstGeom prst="rect">
            <a:avLst/>
          </a:prstGeom>
          <a:noFill/>
          <a:ln>
            <a:noFill/>
          </a:ln>
        </p:spPr>
        <p:txBody>
          <a:bodyPr spcFirstLastPara="1" wrap="square" lIns="91425" tIns="45700" rIns="91425" bIns="45700" anchor="t" anchorCtr="0">
            <a:noAutofit/>
          </a:bodyPr>
          <a:lstStyle/>
          <a:p>
            <a:pPr marL="0" lvl="0" indent="0" algn="l" rtl="0">
              <a:lnSpc>
                <a:spcPct val="94000"/>
              </a:lnSpc>
              <a:spcBef>
                <a:spcPts val="0"/>
              </a:spcBef>
              <a:spcAft>
                <a:spcPts val="0"/>
              </a:spcAft>
              <a:buClr>
                <a:schemeClr val="dk2"/>
              </a:buClr>
              <a:buSzPts val="1100"/>
              <a:buNone/>
            </a:pPr>
            <a:br>
              <a:rPr lang="en-US" sz="1100" b="1"/>
            </a:br>
            <a:endParaRPr sz="1100">
              <a:highlight>
                <a:srgbClr val="C0C0C0"/>
              </a:highlight>
              <a:latin typeface="Courier New"/>
              <a:ea typeface="Courier New"/>
              <a:cs typeface="Courier New"/>
              <a:sym typeface="Courier New"/>
            </a:endParaRPr>
          </a:p>
          <a:p>
            <a:pPr marL="0" lvl="0" indent="0" algn="l" rtl="0">
              <a:lnSpc>
                <a:spcPct val="94000"/>
              </a:lnSpc>
              <a:spcBef>
                <a:spcPts val="1200"/>
              </a:spcBef>
              <a:spcAft>
                <a:spcPts val="0"/>
              </a:spcAft>
              <a:buClr>
                <a:schemeClr val="dk2"/>
              </a:buClr>
              <a:buSzPts val="1100"/>
              <a:buNone/>
            </a:pPr>
            <a:endParaRPr sz="1100"/>
          </a:p>
        </p:txBody>
      </p:sp>
      <p:sp>
        <p:nvSpPr>
          <p:cNvPr id="4" name="TextBox 3">
            <a:extLst>
              <a:ext uri="{FF2B5EF4-FFF2-40B4-BE49-F238E27FC236}">
                <a16:creationId xmlns:a16="http://schemas.microsoft.com/office/drawing/2014/main" id="{5C63E0DC-7126-2B47-9EA2-950DA18BB599}"/>
              </a:ext>
            </a:extLst>
          </p:cNvPr>
          <p:cNvSpPr txBox="1"/>
          <p:nvPr/>
        </p:nvSpPr>
        <p:spPr>
          <a:xfrm>
            <a:off x="124691" y="0"/>
            <a:ext cx="5624756" cy="646331"/>
          </a:xfrm>
          <a:prstGeom prst="rect">
            <a:avLst/>
          </a:prstGeom>
          <a:noFill/>
        </p:spPr>
        <p:txBody>
          <a:bodyPr wrap="square" rtlCol="0">
            <a:spAutoFit/>
          </a:bodyPr>
          <a:lstStyle/>
          <a:p>
            <a:r>
              <a:rPr lang="en-US" sz="3600" i="1" dirty="0"/>
              <a:t>ABV vs IBU by state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28B0-F38E-D944-9E2B-C4CBC6A95A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255CAC-526C-4E40-8069-63761E0A20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6C0153-6499-B749-907A-3C2C819E71BB}"/>
              </a:ext>
            </a:extLst>
          </p:cNvPr>
          <p:cNvPicPr>
            <a:picLocks noChangeAspect="1"/>
          </p:cNvPicPr>
          <p:nvPr/>
        </p:nvPicPr>
        <p:blipFill>
          <a:blip r:embed="rId2"/>
          <a:stretch>
            <a:fillRect/>
          </a:stretch>
        </p:blipFill>
        <p:spPr>
          <a:xfrm>
            <a:off x="131523" y="581505"/>
            <a:ext cx="8880953" cy="5471975"/>
          </a:xfrm>
          <a:prstGeom prst="rect">
            <a:avLst/>
          </a:prstGeom>
        </p:spPr>
      </p:pic>
      <p:sp>
        <p:nvSpPr>
          <p:cNvPr id="6" name="TextBox 5">
            <a:extLst>
              <a:ext uri="{FF2B5EF4-FFF2-40B4-BE49-F238E27FC236}">
                <a16:creationId xmlns:a16="http://schemas.microsoft.com/office/drawing/2014/main" id="{27A75C13-6CD2-924B-A8D0-08F89B192430}"/>
              </a:ext>
            </a:extLst>
          </p:cNvPr>
          <p:cNvSpPr txBox="1"/>
          <p:nvPr/>
        </p:nvSpPr>
        <p:spPr>
          <a:xfrm>
            <a:off x="124690" y="0"/>
            <a:ext cx="7390925" cy="646331"/>
          </a:xfrm>
          <a:prstGeom prst="rect">
            <a:avLst/>
          </a:prstGeom>
          <a:noFill/>
        </p:spPr>
        <p:txBody>
          <a:bodyPr wrap="square" rtlCol="0">
            <a:spAutoFit/>
          </a:bodyPr>
          <a:lstStyle/>
          <a:p>
            <a:r>
              <a:rPr lang="en-US" sz="3600" i="1" dirty="0"/>
              <a:t>ABV vs IBU by beer type (Ale &amp; IPA)</a:t>
            </a:r>
          </a:p>
        </p:txBody>
      </p:sp>
    </p:spTree>
    <p:extLst>
      <p:ext uri="{BB962C8B-B14F-4D97-AF65-F5344CB8AC3E}">
        <p14:creationId xmlns:p14="http://schemas.microsoft.com/office/powerpoint/2010/main" val="6271676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{D50AD739-15FD-BC43-B48D-AF6A45465936}tf10001119</Template>
  <TotalTime>862</TotalTime>
  <Words>590</Words>
  <Application>Microsoft Macintosh PowerPoint</Application>
  <PresentationFormat>On-screen Show (4:3)</PresentationFormat>
  <Paragraphs>85</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Gill Sans MT</vt:lpstr>
      <vt:lpstr>Calibri</vt:lpstr>
      <vt:lpstr>Arial</vt:lpstr>
      <vt:lpstr>Libre Franklin</vt:lpstr>
      <vt:lpstr>Courier New</vt:lpstr>
      <vt:lpstr>Gallery</vt:lpstr>
      <vt:lpstr>US CRAFT BEERS &amp; BREWERIES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Listing ABV of all Budweiser brands </vt:lpstr>
      <vt:lpstr>PowerPoint Presentation</vt:lpstr>
      <vt:lpstr>PowerPoint Presentation</vt:lpstr>
      <vt:lpstr>PowerPoint Presentation</vt:lpstr>
      <vt:lpstr>PowerPoint Presentation</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CRAFT BEERS &amp; BREWERIES</dc:title>
  <dc:creator>Yun, Bo</dc:creator>
  <cp:lastModifiedBy>Yun, Bo</cp:lastModifiedBy>
  <cp:revision>8</cp:revision>
  <dcterms:created xsi:type="dcterms:W3CDTF">2020-07-04T03:56:55Z</dcterms:created>
  <dcterms:modified xsi:type="dcterms:W3CDTF">2020-07-04T18:19:30Z</dcterms:modified>
</cp:coreProperties>
</file>